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2"/>
  </p:notesMasterIdLst>
  <p:handoutMasterIdLst>
    <p:handoutMasterId r:id="rId13"/>
  </p:handoutMasterIdLst>
  <p:sldIdLst>
    <p:sldId id="260" r:id="rId5"/>
    <p:sldId id="261" r:id="rId6"/>
    <p:sldId id="264" r:id="rId7"/>
    <p:sldId id="265" r:id="rId8"/>
    <p:sldId id="262" r:id="rId9"/>
    <p:sldId id="266" r:id="rId10"/>
    <p:sldId id="263" r:id="rId11"/>
  </p:sldIdLst>
  <p:sldSz cx="12192000" cy="6858000"/>
  <p:notesSz cx="6858000" cy="9144000"/>
  <p:defaultTextStyle>
    <a:defPPr rtl="0">
      <a:defRPr lang="hr-h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>
            <a:extLst>
              <a:ext uri="{FF2B5EF4-FFF2-40B4-BE49-F238E27FC236}">
                <a16:creationId xmlns:a16="http://schemas.microsoft.com/office/drawing/2014/main" id="{5BE2DC9C-9A68-4B74-A335-35EF76FD4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088A71AA-7982-4B6B-AFB3-0070BCE031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E5BE8-B9EF-4A0E-8206-1864FE4C7E32}" type="datetime1">
              <a:rPr lang="hr-HR" smtClean="0"/>
              <a:t>21.3.2021.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868361DC-FA85-4715-9D26-CF5EC1B145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9B2F7E8A-8AE8-442F-9A61-F417586D6C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73F84-AD16-4842-85DD-4D0E3DC852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1166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noProof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632F7D-AE89-4E4F-8203-3781BA579CF9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4" name="Rezervirano mjesto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r-HR" noProof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CB90E-A225-4324-8C33-43B910608846}" type="slidenum">
              <a:rPr lang="hr-HR" noProof="0" smtClean="0"/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2686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672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r-HR" noProof="0"/>
              <a:t>Kliknite da biste uredili stil podnaslova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373BA3-5034-4227-80EE-38B541C5D8AE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liku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53762" cy="682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E1E04E-8198-4F07-B7E1-8B85D6AC78C5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EF0B55-772B-4721-8BC1-456848DACAA9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12" name="Rezervirano mjesto za tekst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392099-F8D1-424F-B14C-DEA6C480CC9F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  <p:sp>
        <p:nvSpPr>
          <p:cNvPr id="11" name="Tekstni okvir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r-H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kstni okvir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r-H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76B60-5ADF-4458-BEAD-AA74B0255720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slov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7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8" name="Rezervirano mjesto za tekst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9" name="Rezervirano mjesto za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10" name="Rezervirano mjesto za tekst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11" name="Rezervirano mjesto za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12" name="Rezervirano mjesto za tekst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851B4-81C2-481D-B6E2-53A6D0D93923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Slika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Slika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Naslov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19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0" name="Rezervirano mjesto za sliku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21" name="Rezervirano mjesto za tekst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480368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2" name="Rezervirano mjesto za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3" name="Rezervirano mjesto za sliku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24" name="Rezervirano mjesto za tekst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480367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5" name="Rezervirano mjesto za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26" name="Rezervirano mjesto za sliku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27" name="Rezervirano mjesto za tekst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480365"/>
            <a:ext cx="3300984" cy="131083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38C7CA-5657-472A-98B6-DC88C997847B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r-HR" noProof="0" smtClean="0"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628D1-D8D5-40EE-AA47-7DC5C56801BF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3E6EEB-134F-40CD-A98B-428E9884C2B4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AB9766-6BFF-46C8-B90C-FACB0286D22A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1295401" y="3589879"/>
            <a:ext cx="9590550" cy="150705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7E4EF9-A7FB-4156-91B2-89634D738C41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 hasCustomPrompt="1"/>
          </p:nvPr>
        </p:nvSpPr>
        <p:spPr>
          <a:xfrm>
            <a:off x="913795" y="1732449"/>
            <a:ext cx="5060497" cy="4058750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 hasCustomPrompt="1"/>
          </p:nvPr>
        </p:nvSpPr>
        <p:spPr>
          <a:xfrm>
            <a:off x="6202892" y="1732449"/>
            <a:ext cx="5064665" cy="4058751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8E943B-189E-496C-829C-9B9A26F9B1E5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ka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Slika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 hasCustomPrompt="1"/>
          </p:nvPr>
        </p:nvSpPr>
        <p:spPr>
          <a:xfrm>
            <a:off x="1005872" y="1835254"/>
            <a:ext cx="4876344" cy="54488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 hasCustomPrompt="1"/>
          </p:nvPr>
        </p:nvSpPr>
        <p:spPr>
          <a:xfrm>
            <a:off x="1005872" y="2380137"/>
            <a:ext cx="4876344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294967" y="1835254"/>
            <a:ext cx="4895330" cy="5448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 hasCustomPrompt="1"/>
          </p:nvPr>
        </p:nvSpPr>
        <p:spPr>
          <a:xfrm>
            <a:off x="6294967" y="2380137"/>
            <a:ext cx="4895330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9FA581-9E21-42A6-B145-084C9C507970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53CDA-C1DF-416B-9D1D-E2C9E9ECD51D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56F74-EEA6-4507-9B99-BC915D6EB077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 hasCustomPrompt="1"/>
          </p:nvPr>
        </p:nvSpPr>
        <p:spPr>
          <a:xfrm>
            <a:off x="4855633" y="609600"/>
            <a:ext cx="6411924" cy="5181600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1518"/>
            <a:ext cx="3706889" cy="33596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1B9B8-1E0C-4C44-A003-CF6F4971FB17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ka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sliku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sliku</a:t>
            </a:r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9261"/>
            <a:ext cx="5934949" cy="337613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stilove teksta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B5BD80-44D8-4398-8173-DD64AF0971B4}" type="datetime1">
              <a:rPr lang="hr-HR" noProof="0" smtClean="0"/>
              <a:t>21.3.2021.</a:t>
            </a:fld>
            <a:endParaRPr lang="hr-HR" noProof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r-HR" noProof="0" smtClean="0"/>
              <a:pPr/>
              <a:t>‹#›</a:t>
            </a:fld>
            <a:endParaRPr lang="hr-H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r-HR" noProof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r-HR" noProof="0"/>
              <a:t>Kliknite da biste uredili stilove teksta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99FE243-17B7-4229-93B6-9DB7D32F5AE5}" type="datetime1">
              <a:rPr lang="hr-HR" smtClean="0"/>
              <a:pPr/>
              <a:t>21.3.2021.</a:t>
            </a:fld>
            <a:endParaRPr lang="hr-HR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hr-HR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F28FB93-0A08-4E7D-8E63-9EFA29F1E093}" type="slidenum">
              <a:rPr lang="hr-HR" smtClean="0"/>
              <a:pPr/>
              <a:t>‹#›</a:t>
            </a:fld>
            <a:endParaRPr lang="hr-H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knowledge.wharton.upenn.edu/article/data-shared-sold-whats-don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Prostoručni oblik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r-H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 rtlCol="0">
            <a:normAutofit/>
          </a:bodyPr>
          <a:lstStyle/>
          <a:p>
            <a:pPr algn="l" rtl="0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Ekonomija i rad</a:t>
            </a:r>
            <a:endParaRPr lang="hr-HR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rtlCol="0">
            <a:normAutofit/>
          </a:bodyPr>
          <a:lstStyle/>
          <a:p>
            <a:pPr algn="l" rtl="0"/>
            <a:r>
              <a:rPr lang="en-US" sz="1800">
                <a:solidFill>
                  <a:srgbClr val="FF2A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Ivica Grbavac 3.c</a:t>
            </a:r>
            <a:endParaRPr lang="hr-HR" sz="1800">
              <a:solidFill>
                <a:srgbClr val="FF2A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217" y="628729"/>
            <a:ext cx="6035782" cy="751416"/>
          </a:xfrm>
        </p:spPr>
        <p:txBody>
          <a:bodyPr rtlCol="0" anchor="b">
            <a:normAutofit/>
          </a:bodyPr>
          <a:lstStyle/>
          <a:p>
            <a:pPr algn="l" rtl="0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Ekonomija i globalni kapitalizam</a:t>
            </a:r>
            <a:endParaRPr lang="hr-HR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zervirano mjesto za sadržaj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804" y="1871529"/>
            <a:ext cx="6618822" cy="4495088"/>
          </a:xfrm>
        </p:spPr>
        <p:txBody>
          <a:bodyPr rtlCol="0" anchor="t">
            <a:normAutofit/>
          </a:bodyPr>
          <a:lstStyle/>
          <a:p>
            <a:pPr>
              <a:spcAft>
                <a:spcPts val="1000"/>
              </a:spcAft>
              <a:buSzPct val="90000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Ekonomija je društvena znanost koja proučava razmjenu, raspodjelu, proizvodnju i potrošnju roba i usluga, razumna uporaba novca ili drugih sredstava za najveću korist i najmanju žrtvu.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800"/>
              <a:t>Grčki oikonomia – oikos (kuća) i nomos (zakon) – upravljanje kućom; u početku se odnosila isključivo na način gospodarenja u kućanstvu.</a:t>
            </a:r>
          </a:p>
          <a:p>
            <a:pPr algn="l"/>
            <a:r>
              <a:rPr lang="hr-HR" sz="1800"/>
              <a:t>Suprotno oikonomji postojala je hrematistika koja je označavala vještinu trgovanja i bogaćenja.</a:t>
            </a:r>
          </a:p>
          <a:p>
            <a:r>
              <a:rPr lang="en-US" sz="1800"/>
              <a:t>Ekonomija </a:t>
            </a:r>
            <a:r>
              <a:rPr lang="hr-HR" sz="1800"/>
              <a:t>≠</a:t>
            </a:r>
            <a:r>
              <a:rPr lang="en-US" sz="1800"/>
              <a:t> Gospodarstvo (uži pojam)</a:t>
            </a:r>
          </a:p>
          <a:p>
            <a:pPr>
              <a:spcAft>
                <a:spcPts val="1000"/>
              </a:spcAft>
              <a:buSzPct val="90000"/>
            </a:pPr>
            <a:endParaRPr lang="hr-H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rtl="0">
              <a:spcAft>
                <a:spcPts val="1000"/>
              </a:spcAft>
              <a:buSzPct val="90000"/>
              <a:buNone/>
            </a:pPr>
            <a:endParaRPr lang="hr-H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Slika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57" r="20625"/>
          <a:stretch/>
        </p:blipFill>
        <p:spPr>
          <a:xfrm>
            <a:off x="-3086100" y="10"/>
            <a:ext cx="763905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A9D060-2E3A-4961-91CF-CC9B312D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Informacijski kapitalizam</a:t>
            </a:r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352E5E3-3E39-4983-87BF-1DB877479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Kapitalistički sustav u kojem informacija ima veliku vrijednost</a:t>
            </a:r>
          </a:p>
          <a:p>
            <a:r>
              <a:rPr lang="en-US"/>
              <a:t>Informacija je roba koja se prodaje na tržištu – pravodobna informacija o tome što konkurencija radi ima visoku tržišnu vrijednost.</a:t>
            </a:r>
          </a:p>
          <a:p>
            <a:r>
              <a:rPr lang="en-US"/>
              <a:t>Sve besplatne aplikacije koje nisu open-source zarađuju na prodaji podataka korisnika oglašavajućim partnerima.</a:t>
            </a:r>
          </a:p>
          <a:p>
            <a:pPr marL="36900" indent="0">
              <a:buNone/>
            </a:pPr>
            <a:r>
              <a:rPr lang="en-US">
                <a:hlinkClick r:id="rId2"/>
              </a:rPr>
              <a:t>Your Data Is Shared and Sold...What’s Being Done About It? - Knowledge@Wharton (upenn.edu)</a:t>
            </a:r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28768403-3030-4B08-B939-BD15D3645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00" b="-2500"/>
          <a:stretch/>
        </p:blipFill>
        <p:spPr>
          <a:xfrm>
            <a:off x="20" y="4530065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9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A9D060-2E3A-4961-91CF-CC9B312D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Korporativni kapitalizam</a:t>
            </a:r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352E5E3-3E39-4983-87BF-1DB877479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Kapitalistički sustav u kojem birokratizirane hijerarhijski organizirane korporacije dominiraju tržištem.</a:t>
            </a:r>
          </a:p>
          <a:p>
            <a:r>
              <a:rPr lang="en-US"/>
              <a:t>Mnogi sociolozi raspravljaju o štetnosti korporativnog kapitalizma koji je aktualan. Navodno korporacije imaju toliku moć da ugrožavaju moć države i demokraciju.</a:t>
            </a:r>
          </a:p>
          <a:p>
            <a:r>
              <a:rPr lang="en-US"/>
              <a:t>Dobar primjer prijašnje navedene “moći” korporacija je ugljični otisak (carbon footprint), kojeg su izmislile naftne korporacije.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28768403-3030-4B08-B939-BD15D3645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00" b="-23500"/>
          <a:stretch/>
        </p:blipFill>
        <p:spPr>
          <a:xfrm>
            <a:off x="20" y="4530065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AB9F62D-8738-4145-8DFA-FD816177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396" y="5688205"/>
            <a:ext cx="5791205" cy="722120"/>
          </a:xfrm>
        </p:spPr>
        <p:txBody>
          <a:bodyPr/>
          <a:lstStyle/>
          <a:p>
            <a:pPr marL="36900" indent="0" algn="ctr">
              <a:buNone/>
            </a:pPr>
            <a:r>
              <a:rPr lang="en-US"/>
              <a:t>Negativne posljedice korporativnog kapitalizma</a:t>
            </a:r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788D0A79-9E84-4375-B357-A706B915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38" y="1357259"/>
            <a:ext cx="5623922" cy="41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5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E5DB082-22F4-413E-8867-3F1EF9B0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Konfliktna perspektiva nezaposlenosti</a:t>
            </a:r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8BF5A4D-2682-40BC-B6DA-B623654F6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Više klase su privilegirane resursima za školovanje i bolje pozicioniranje u društvenoj stratifikaciji. U slučaju da su nezaposleni, često imaju ekonomske mogućnosti da pričekaju bolji posao, ulože dodatni novac i vrijeme na edukaciju te se vrlo brzo vrate u zaposlenost.</a:t>
            </a:r>
          </a:p>
          <a:p>
            <a:r>
              <a:rPr lang="en-US"/>
              <a:t>Niže klase se educiraju za niže plaćene poslove koji su lako zamjenjivi i podložni automatizaciji. Često nisu u mogućnosti dodatno se educirati.</a:t>
            </a:r>
          </a:p>
          <a:p>
            <a:r>
              <a:rPr lang="en-US"/>
              <a:t>Automatizacija je velik problem.</a:t>
            </a:r>
          </a:p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086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F9448AC-70C4-494D-BF99-3EFF4FAD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729" y="609600"/>
            <a:ext cx="6032827" cy="970450"/>
          </a:xfrm>
        </p:spPr>
        <p:txBody>
          <a:bodyPr>
            <a:normAutofit fontScale="90000"/>
          </a:bodyPr>
          <a:lstStyle/>
          <a:p>
            <a:r>
              <a:rPr lang="en-US"/>
              <a:t>Hrvatska s ekonomske strane</a:t>
            </a:r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5216349-5C3F-40D1-9D94-D1F99D6C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9" y="1732449"/>
            <a:ext cx="6032828" cy="4058751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7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Škriljevac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255_TF55991576" id="{7ADB7308-8FF1-400E-92E5-3EE48A5259A8}" vid="{A5EAA153-AEDA-45DC-A374-2C690C8712E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Dizajn Škriljevac</Template>
  <TotalTime>127</TotalTime>
  <Words>299</Words>
  <Application>Microsoft Office PowerPoint</Application>
  <PresentationFormat>Široki zaslon</PresentationFormat>
  <Paragraphs>24</Paragraphs>
  <Slides>7</Slides>
  <Notes>2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2" baseType="lpstr">
      <vt:lpstr>Calibri</vt:lpstr>
      <vt:lpstr>Calisto MT</vt:lpstr>
      <vt:lpstr>Times New Roman</vt:lpstr>
      <vt:lpstr>Wingdings 2</vt:lpstr>
      <vt:lpstr>Škriljevac</vt:lpstr>
      <vt:lpstr>Ekonomija i rad</vt:lpstr>
      <vt:lpstr>Ekonomija i globalni kapitalizam</vt:lpstr>
      <vt:lpstr>Informacijski kapitalizam</vt:lpstr>
      <vt:lpstr>Korporativni kapitalizam</vt:lpstr>
      <vt:lpstr>PowerPoint prezentacija</vt:lpstr>
      <vt:lpstr>Konfliktna perspektiva nezaposlenosti</vt:lpstr>
      <vt:lpstr>Hrvatska s ekonomske strane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Ekonomija i rad</dc:title>
  <dc:creator>Ivica Grbavac</dc:creator>
  <cp:lastModifiedBy>Ivica Grbavac</cp:lastModifiedBy>
  <cp:revision>2</cp:revision>
  <dcterms:created xsi:type="dcterms:W3CDTF">2021-03-21T17:48:11Z</dcterms:created>
  <dcterms:modified xsi:type="dcterms:W3CDTF">2021-03-21T19:55:59Z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